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8752f9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8752f9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936b6aa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936b6aa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f30f7d57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f30f7d5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f30f7d57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f30f7d57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f0d23708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f0d23708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f0d23708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f0d23708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f0d23708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f0d23708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f3a68ed7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f3a68ed7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f0d23708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df0d23708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f0d23708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f0d23708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f0d23708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df0d23708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a6716e7d5_1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a6716e7d5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5a6716e7d5_1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5a6716e7d5_1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f0d23708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df0d23708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df0d23708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df0d23708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f0d23708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df0d23708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df3a68ed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df3a68ed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e4ceed56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e4ceed56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df0d23708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df0d23708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f3a68ed7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df3a68ed7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5a6716e7d5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5a6716e7d5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5a9db1153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5a9db1153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a6716e7d5_1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a6716e7d5_1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df3a68ed7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df3a68ed7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df3a68ed7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df3a68ed7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94f1ec96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94f1ec96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f0d23708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f0d23708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a55af6f9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a55af6f9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f0d23708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f0d23708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926cd52f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926cd52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f0d23708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f0d23708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1.jpg"/><Relationship Id="rId6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.jpg"/><Relationship Id="rId6" Type="http://schemas.openxmlformats.org/officeDocument/2006/relationships/image" Target="../media/image3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7.gif"/><Relationship Id="rId6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8.png"/><Relationship Id="rId6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35350" y="674300"/>
            <a:ext cx="8697000" cy="19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666">
                <a:latin typeface="Helvetica Neue"/>
                <a:ea typeface="Helvetica Neue"/>
                <a:cs typeface="Helvetica Neue"/>
                <a:sym typeface="Helvetica Neue"/>
              </a:rPr>
              <a:t>Uta Stansburiana Sillycon Desert</a:t>
            </a:r>
            <a:endParaRPr b="1" sz="4666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Helvetica Neue"/>
                <a:ea typeface="Helvetica Neue"/>
                <a:cs typeface="Helvetica Neue"/>
                <a:sym typeface="Helvetica Neue"/>
              </a:rPr>
              <a:t>a Uta Stansburiana Rock-Paper-Scissor population model 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40900" y="1847000"/>
            <a:ext cx="506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 </a:t>
            </a:r>
            <a:r>
              <a:rPr b="1" lang="it"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Alessandro Scala</a:t>
            </a:r>
            <a:r>
              <a:rPr lang="it"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it"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Salvatore Salerno</a:t>
            </a:r>
            <a:endParaRPr b="1" sz="1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81350" y="4629150"/>
            <a:ext cx="27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</a:rPr>
              <a:t>Academic Year </a:t>
            </a:r>
            <a:r>
              <a:rPr lang="it">
                <a:solidFill>
                  <a:schemeClr val="dk2"/>
                </a:solidFill>
              </a:rPr>
              <a:t>2023/2024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901" y="2282650"/>
            <a:ext cx="5062198" cy="2403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5" name="Google Shape;235;p22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238" name="Google Shape;238;p22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Modelling the lizards</a:t>
            </a:r>
            <a:endParaRPr b="1" sz="2500"/>
          </a:p>
        </p:txBody>
      </p:sp>
      <p:sp>
        <p:nvSpPr>
          <p:cNvPr id="239" name="Google Shape;239;p22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240" name="Google Shape;240;p22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3" name="Google Shape;243;p22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00" y="3822850"/>
            <a:ext cx="3963576" cy="9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4125" y="3440725"/>
            <a:ext cx="2999675" cy="13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/>
          <p:nvPr/>
        </p:nvSpPr>
        <p:spPr>
          <a:xfrm>
            <a:off x="4257001" y="4073025"/>
            <a:ext cx="1200900" cy="24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6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0" name="Google Shape;250;p22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1" name="Google Shape;2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/>
          <p:nvPr/>
        </p:nvSpPr>
        <p:spPr>
          <a:xfrm>
            <a:off x="57150" y="1030200"/>
            <a:ext cx="8829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lizards are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independent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agents who, based on their sex and morph, behave and interact differently. To model them, we decided to create a common class that shares the common parameters whose values vary depending on the specific lizard: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1038325" y="2182320"/>
            <a:ext cx="24168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SEX: 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Male || Female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3950075" y="2182320"/>
            <a:ext cx="41556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  MORPH</a:t>
            </a:r>
            <a:r>
              <a:rPr b="1" lang="it" sz="1800">
                <a:solidFill>
                  <a:schemeClr val="dk2"/>
                </a:solidFill>
              </a:rPr>
              <a:t>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it" sz="1800">
                <a:solidFill>
                  <a:schemeClr val="dk2"/>
                </a:solidFill>
              </a:rPr>
              <a:t>Male: </a:t>
            </a:r>
            <a:r>
              <a:rPr lang="it" sz="1800">
                <a:solidFill>
                  <a:schemeClr val="dk2"/>
                </a:solidFill>
              </a:rPr>
              <a:t>Orange || Yellow || Blue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it" sz="1800">
                <a:solidFill>
                  <a:schemeClr val="dk2"/>
                </a:solidFill>
              </a:rPr>
              <a:t>Female: </a:t>
            </a:r>
            <a:r>
              <a:rPr lang="it" sz="1800">
                <a:solidFill>
                  <a:schemeClr val="dk2"/>
                </a:solidFill>
              </a:rPr>
              <a:t>Orange || Yellow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1" name="Google Shape;261;p23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264" name="Google Shape;264;p23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Modelling the lizards</a:t>
            </a:r>
            <a:endParaRPr b="1" sz="2500"/>
          </a:p>
        </p:txBody>
      </p:sp>
      <p:sp>
        <p:nvSpPr>
          <p:cNvPr id="265" name="Google Shape;265;p23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266" name="Google Shape;266;p23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9" name="Google Shape;269;p23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00" y="3822850"/>
            <a:ext cx="3963576" cy="9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4125" y="3440725"/>
            <a:ext cx="2999675" cy="13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/>
          <p:nvPr/>
        </p:nvSpPr>
        <p:spPr>
          <a:xfrm>
            <a:off x="4257001" y="4073025"/>
            <a:ext cx="1200900" cy="24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6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6" name="Google Shape;276;p23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3"/>
          <p:cNvSpPr txBox="1"/>
          <p:nvPr/>
        </p:nvSpPr>
        <p:spPr>
          <a:xfrm>
            <a:off x="57150" y="1030200"/>
            <a:ext cx="8829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lizards are independent agents who, based on their sex and morph, behave and interact differently. To model them, we decided to create a common class that shares the common parameters whose values vary depending on the specific lizard: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187200" y="2182325"/>
            <a:ext cx="5972700" cy="105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SIZE: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it" sz="1800">
                <a:solidFill>
                  <a:schemeClr val="dk2"/>
                </a:solidFill>
              </a:rPr>
              <a:t>baseSize</a:t>
            </a:r>
            <a:r>
              <a:rPr lang="it" sz="1800">
                <a:solidFill>
                  <a:schemeClr val="dk2"/>
                </a:solidFill>
              </a:rPr>
              <a:t> = [20…40]mm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it" sz="1800">
                <a:solidFill>
                  <a:schemeClr val="dk2"/>
                </a:solidFill>
              </a:rPr>
              <a:t>size</a:t>
            </a:r>
            <a:r>
              <a:rPr lang="it" sz="1800">
                <a:solidFill>
                  <a:schemeClr val="dk2"/>
                </a:solidFill>
              </a:rPr>
              <a:t> = baseSize + (male ? 10 : 0) + (orange ? 10 : 0)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6431625" y="2173596"/>
            <a:ext cx="2416800" cy="105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AGE</a:t>
            </a:r>
            <a:r>
              <a:rPr b="1" lang="it" sz="1800">
                <a:solidFill>
                  <a:schemeClr val="dk2"/>
                </a:solidFill>
              </a:rPr>
              <a:t>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Baby</a:t>
            </a:r>
            <a:r>
              <a:rPr lang="it" sz="1800">
                <a:solidFill>
                  <a:schemeClr val="dk2"/>
                </a:solidFill>
              </a:rPr>
              <a:t> || Adult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7" name="Google Shape;287;p24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290" name="Google Shape;290;p24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Modelling the lizards</a:t>
            </a:r>
            <a:endParaRPr b="1" sz="2500"/>
          </a:p>
        </p:txBody>
      </p:sp>
      <p:sp>
        <p:nvSpPr>
          <p:cNvPr id="291" name="Google Shape;291;p24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292" name="Google Shape;292;p24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5" name="Google Shape;295;p24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00" y="3822850"/>
            <a:ext cx="3963576" cy="9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4125" y="3440725"/>
            <a:ext cx="2999675" cy="13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/>
          <p:nvPr/>
        </p:nvSpPr>
        <p:spPr>
          <a:xfrm>
            <a:off x="4257001" y="4073025"/>
            <a:ext cx="1200900" cy="24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6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4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2" name="Google Shape;302;p24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3" name="Google Shape;30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 txBox="1"/>
          <p:nvPr/>
        </p:nvSpPr>
        <p:spPr>
          <a:xfrm>
            <a:off x="57150" y="1030200"/>
            <a:ext cx="8829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lizards are independent agents who, based on their sex and morph, behave and interact differently. To model them, we decided to create a common class that shares the common parameters whose values vary depending on the specific lizard: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119725" y="2179978"/>
            <a:ext cx="4681500" cy="126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SPEED</a:t>
            </a:r>
            <a:r>
              <a:rPr b="1" lang="it" sz="1800">
                <a:solidFill>
                  <a:schemeClr val="dk2"/>
                </a:solidFill>
              </a:rPr>
              <a:t>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it" sz="1800">
                <a:solidFill>
                  <a:schemeClr val="dk2"/>
                </a:solidFill>
              </a:rPr>
              <a:t>baseSpeed</a:t>
            </a:r>
            <a:r>
              <a:rPr lang="it" sz="1800">
                <a:solidFill>
                  <a:schemeClr val="dk2"/>
                </a:solidFill>
              </a:rPr>
              <a:t> = [2…3]m/h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it" sz="1800">
                <a:solidFill>
                  <a:schemeClr val="dk2"/>
                </a:solidFill>
              </a:rPr>
              <a:t>speed</a:t>
            </a:r>
            <a:r>
              <a:rPr lang="it" sz="1800">
                <a:solidFill>
                  <a:schemeClr val="dk2"/>
                </a:solidFill>
              </a:rPr>
              <a:t> = baseSpeed + (male ? 1 : 0) + (orange ? 0.4 : 0)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5018725" y="2179978"/>
            <a:ext cx="4096500" cy="126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LIFETIME</a:t>
            </a:r>
            <a:r>
              <a:rPr b="1" lang="it" sz="1800">
                <a:solidFill>
                  <a:schemeClr val="dk2"/>
                </a:solidFill>
              </a:rPr>
              <a:t>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it" sz="1800">
                <a:solidFill>
                  <a:schemeClr val="dk2"/>
                </a:solidFill>
              </a:rPr>
              <a:t>baseLife</a:t>
            </a:r>
            <a:r>
              <a:rPr lang="it" sz="1800">
                <a:solidFill>
                  <a:schemeClr val="dk2"/>
                </a:solidFill>
              </a:rPr>
              <a:t> = [1…3] years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it" sz="1800">
                <a:solidFill>
                  <a:schemeClr val="dk2"/>
                </a:solidFill>
              </a:rPr>
              <a:t>lifetime</a:t>
            </a:r>
            <a:r>
              <a:rPr lang="it" sz="1800">
                <a:solidFill>
                  <a:schemeClr val="dk2"/>
                </a:solidFill>
              </a:rPr>
              <a:t> = baseLife + (male? -1 :0) + (orange ? -0.5 : 0)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25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3" name="Google Shape;313;p25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4" name="Google Shape;3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316" name="Google Shape;316;p25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Modelling the Orange Morph</a:t>
            </a:r>
            <a:endParaRPr b="1" sz="2500"/>
          </a:p>
        </p:txBody>
      </p:sp>
      <p:sp>
        <p:nvSpPr>
          <p:cNvPr id="317" name="Google Shape;317;p25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318" name="Google Shape;318;p25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1" name="Google Shape;321;p25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322" name="Google Shape;322;p25"/>
          <p:cNvPicPr preferRelativeResize="0"/>
          <p:nvPr/>
        </p:nvPicPr>
        <p:blipFill rotWithShape="1">
          <a:blip r:embed="rId4">
            <a:alphaModFix/>
          </a:blip>
          <a:srcRect b="7570" l="0" r="0" t="7561"/>
          <a:stretch/>
        </p:blipFill>
        <p:spPr>
          <a:xfrm>
            <a:off x="5492425" y="3084200"/>
            <a:ext cx="3106175" cy="15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4" name="Google Shape;324;p25"/>
          <p:cNvPicPr preferRelativeResize="0"/>
          <p:nvPr/>
        </p:nvPicPr>
        <p:blipFill rotWithShape="1">
          <a:blip r:embed="rId5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6" name="Google Shape;326;p25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7" name="Google Shape;3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5"/>
          <p:cNvSpPr txBox="1"/>
          <p:nvPr/>
        </p:nvSpPr>
        <p:spPr>
          <a:xfrm>
            <a:off x="157050" y="1221525"/>
            <a:ext cx="86649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They are the largest in size and most aggressive morph, winning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most of their fights.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Their territory extends up to 100 m</a:t>
            </a:r>
            <a:r>
              <a:rPr baseline="30000" lang="it" sz="1800">
                <a:solidFill>
                  <a:schemeClr val="dk2"/>
                </a:solidFill>
              </a:rPr>
              <a:t>2</a:t>
            </a:r>
            <a:r>
              <a:rPr lang="it" sz="1800">
                <a:solidFill>
                  <a:schemeClr val="dk2"/>
                </a:solidFill>
              </a:rPr>
              <a:t> in which they keep a large number of females.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They have a significantly reduced yearly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survival </a:t>
            </a:r>
            <a:r>
              <a:rPr lang="it" sz="1800">
                <a:solidFill>
                  <a:schemeClr val="dk2"/>
                </a:solidFill>
              </a:rPr>
              <a:t>rate compared to the other two morphs.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They are adept at stealing territories from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blue-throated individuals, but are vulnerable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to the yellow morph.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5" name="Google Shape;335;p26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338" name="Google Shape;338;p26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Modelling the Blue Morph</a:t>
            </a:r>
            <a:endParaRPr b="1" sz="2500"/>
          </a:p>
        </p:txBody>
      </p:sp>
      <p:sp>
        <p:nvSpPr>
          <p:cNvPr id="339" name="Google Shape;339;p26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340" name="Google Shape;340;p26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2" name="Google Shape;342;p26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344" name="Google Shape;344;p26"/>
          <p:cNvPicPr preferRelativeResize="0"/>
          <p:nvPr/>
        </p:nvPicPr>
        <p:blipFill rotWithShape="1">
          <a:blip r:embed="rId4">
            <a:alphaModFix/>
          </a:blip>
          <a:srcRect b="7570" l="0" r="0" t="7561"/>
          <a:stretch/>
        </p:blipFill>
        <p:spPr>
          <a:xfrm>
            <a:off x="5492425" y="3084200"/>
            <a:ext cx="3106175" cy="15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5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8" name="Google Shape;348;p26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9" name="Google Shape;3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157050" y="1221525"/>
            <a:ext cx="7599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They are of intermediate size and less aggressive than the orange lizards, losing most of the fights against them.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Their territory is small, guarding only one </a:t>
            </a:r>
            <a:r>
              <a:rPr lang="it" sz="1800">
                <a:solidFill>
                  <a:schemeClr val="dk2"/>
                </a:solidFill>
              </a:rPr>
              <a:t>female</a:t>
            </a:r>
            <a:r>
              <a:rPr lang="it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</a:t>
            </a:r>
            <a:r>
              <a:rPr lang="it" sz="1800">
                <a:solidFill>
                  <a:schemeClr val="dk2"/>
                </a:solidFill>
              </a:rPr>
              <a:t>hey are better at catching yellow-throated sneakers,but are also susceptible to having their territory stolen by the more aggressive orange-throated males.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7" name="Google Shape;357;p27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360" name="Google Shape;360;p27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Modelling the Yellow Morph</a:t>
            </a:r>
            <a:endParaRPr b="1" sz="2500"/>
          </a:p>
        </p:txBody>
      </p:sp>
      <p:sp>
        <p:nvSpPr>
          <p:cNvPr id="361" name="Google Shape;361;p27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362" name="Google Shape;362;p27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5" name="Google Shape;365;p27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366" name="Google Shape;366;p27"/>
          <p:cNvPicPr preferRelativeResize="0"/>
          <p:nvPr/>
        </p:nvPicPr>
        <p:blipFill rotWithShape="1">
          <a:blip r:embed="rId4">
            <a:alphaModFix/>
          </a:blip>
          <a:srcRect b="7570" l="0" r="0" t="7561"/>
          <a:stretch/>
        </p:blipFill>
        <p:spPr>
          <a:xfrm>
            <a:off x="5492425" y="3084200"/>
            <a:ext cx="3106175" cy="15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7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8" name="Google Shape;368;p27"/>
          <p:cNvPicPr preferRelativeResize="0"/>
          <p:nvPr/>
        </p:nvPicPr>
        <p:blipFill rotWithShape="1">
          <a:blip r:embed="rId5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0" name="Google Shape;370;p27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1" name="Google Shape;3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7"/>
          <p:cNvSpPr txBox="1"/>
          <p:nvPr/>
        </p:nvSpPr>
        <p:spPr>
          <a:xfrm>
            <a:off x="157050" y="1221525"/>
            <a:ext cx="75996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Their looks and behavior is similar to females, and they typically mimic female "rejection" displays when they encounter dominant orange- or blue-throated males.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Unlike the other morphs, yellow-throated males do not hold territories.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99" y="2377404"/>
            <a:ext cx="8204001" cy="28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8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0" name="Google Shape;380;p28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1" name="Google Shape;38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383" name="Google Shape;383;p28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Modelling the Yellow Morph - Bluecoming</a:t>
            </a:r>
            <a:endParaRPr b="1" sz="2500"/>
          </a:p>
        </p:txBody>
      </p:sp>
      <p:sp>
        <p:nvSpPr>
          <p:cNvPr id="384" name="Google Shape;384;p28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385" name="Google Shape;385;p28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8" name="Google Shape;388;p28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389" name="Google Shape;389;p28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0" name="Google Shape;390;p28"/>
          <p:cNvPicPr preferRelativeResize="0"/>
          <p:nvPr/>
        </p:nvPicPr>
        <p:blipFill rotWithShape="1">
          <a:blip r:embed="rId5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2" name="Google Shape;392;p28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 txBox="1"/>
          <p:nvPr/>
        </p:nvSpPr>
        <p:spPr>
          <a:xfrm>
            <a:off x="157050" y="1221525"/>
            <a:ext cx="75996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If a blue dominant male dies in the proximity of a y</a:t>
            </a:r>
            <a:r>
              <a:rPr lang="it" sz="1800">
                <a:solidFill>
                  <a:schemeClr val="dk2"/>
                </a:solidFill>
              </a:rPr>
              <a:t>ellow-throated one, it occurs that the latters changes is morph, giving up its female mimicry and adopting the “dominant” blue morph’s behavior pattern.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5" name="Google Shape;39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999" y="2377404"/>
            <a:ext cx="8204001" cy="28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999" y="2377404"/>
            <a:ext cx="8204001" cy="28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29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3" name="Google Shape;403;p29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9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406" name="Google Shape;406;p29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Modelling the Females</a:t>
            </a:r>
            <a:endParaRPr b="1" sz="2500"/>
          </a:p>
        </p:txBody>
      </p:sp>
      <p:sp>
        <p:nvSpPr>
          <p:cNvPr id="407" name="Google Shape;407;p29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408" name="Google Shape;408;p29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409" name="Google Shape;409;p29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1" name="Google Shape;411;p29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412" name="Google Shape;412;p29"/>
          <p:cNvPicPr preferRelativeResize="0"/>
          <p:nvPr/>
        </p:nvPicPr>
        <p:blipFill rotWithShape="1">
          <a:blip r:embed="rId4">
            <a:alphaModFix/>
          </a:blip>
          <a:srcRect b="7570" l="0" r="0" t="7561"/>
          <a:stretch/>
        </p:blipFill>
        <p:spPr>
          <a:xfrm>
            <a:off x="5492425" y="1223650"/>
            <a:ext cx="3106175" cy="15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 rotWithShape="1">
          <a:blip r:embed="rId5">
            <a:alphaModFix/>
          </a:blip>
          <a:srcRect b="7570" l="0" r="0" t="7561"/>
          <a:stretch/>
        </p:blipFill>
        <p:spPr>
          <a:xfrm>
            <a:off x="5492425" y="3084200"/>
            <a:ext cx="3106175" cy="15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5" name="Google Shape;415;p29"/>
          <p:cNvPicPr preferRelativeResize="0"/>
          <p:nvPr/>
        </p:nvPicPr>
        <p:blipFill rotWithShape="1">
          <a:blip r:embed="rId6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9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7" name="Google Shape;417;p29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9"/>
          <p:cNvSpPr txBox="1"/>
          <p:nvPr/>
        </p:nvSpPr>
        <p:spPr>
          <a:xfrm>
            <a:off x="157050" y="1221525"/>
            <a:ext cx="52695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Females can either roam around the desert or stay in a male territory.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They pick a territory owned by a male and stay on it until her or the owner dies.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On average their lifespan is higher than the males.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There exist no blue-throated female lizards.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5" name="Google Shape;425;p30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6" name="Google Shape;426;p30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7" name="Google Shape;42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429" name="Google Shape;429;p30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Modelling the Children</a:t>
            </a:r>
            <a:endParaRPr b="1" sz="2500"/>
          </a:p>
        </p:txBody>
      </p:sp>
      <p:sp>
        <p:nvSpPr>
          <p:cNvPr id="430" name="Google Shape;430;p30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431" name="Google Shape;431;p30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432" name="Google Shape;432;p30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3" name="Google Shape;433;p30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4" name="Google Shape;434;p30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435" name="Google Shape;435;p30"/>
          <p:cNvPicPr preferRelativeResize="0"/>
          <p:nvPr/>
        </p:nvPicPr>
        <p:blipFill rotWithShape="1">
          <a:blip r:embed="rId4">
            <a:alphaModFix/>
          </a:blip>
          <a:srcRect b="7570" l="0" r="0" t="7561"/>
          <a:stretch/>
        </p:blipFill>
        <p:spPr>
          <a:xfrm>
            <a:off x="6316304" y="2212904"/>
            <a:ext cx="2216951" cy="111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0"/>
          <p:cNvPicPr preferRelativeResize="0"/>
          <p:nvPr/>
        </p:nvPicPr>
        <p:blipFill rotWithShape="1">
          <a:blip r:embed="rId5">
            <a:alphaModFix/>
          </a:blip>
          <a:srcRect b="7570" l="0" r="0" t="7561"/>
          <a:stretch/>
        </p:blipFill>
        <p:spPr>
          <a:xfrm>
            <a:off x="6316300" y="3519375"/>
            <a:ext cx="2302324" cy="11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0"/>
          <p:cNvPicPr preferRelativeResize="0"/>
          <p:nvPr/>
        </p:nvPicPr>
        <p:blipFill rotWithShape="1">
          <a:blip r:embed="rId6">
            <a:alphaModFix/>
          </a:blip>
          <a:srcRect b="7570" l="0" r="0" t="7561"/>
          <a:stretch/>
        </p:blipFill>
        <p:spPr>
          <a:xfrm>
            <a:off x="6316304" y="906446"/>
            <a:ext cx="2216951" cy="111416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0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9" name="Google Shape;439;p30"/>
          <p:cNvPicPr preferRelativeResize="0"/>
          <p:nvPr/>
        </p:nvPicPr>
        <p:blipFill rotWithShape="1">
          <a:blip r:embed="rId7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0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1" name="Google Shape;441;p30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2" name="Google Shape;44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0"/>
          <p:cNvSpPr txBox="1"/>
          <p:nvPr/>
        </p:nvSpPr>
        <p:spPr>
          <a:xfrm>
            <a:off x="157050" y="1221525"/>
            <a:ext cx="52695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Children are ignored by adults regardless of their sex</a:t>
            </a:r>
            <a:r>
              <a:rPr lang="it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Once maturity is reached, they are dismissed from the </a:t>
            </a:r>
            <a:r>
              <a:rPr lang="it" sz="1800">
                <a:solidFill>
                  <a:schemeClr val="dk2"/>
                </a:solidFill>
              </a:rPr>
              <a:t>territory by the male and females.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We assume that children do not die.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0" name="Google Shape;450;p31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1" name="Google Shape;4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1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453" name="Google Shape;453;p31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Alleles combinations</a:t>
            </a:r>
            <a:endParaRPr b="1" sz="2500"/>
          </a:p>
        </p:txBody>
      </p:sp>
      <p:sp>
        <p:nvSpPr>
          <p:cNvPr id="454" name="Google Shape;454;p31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455" name="Google Shape;455;p31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456" name="Google Shape;456;p31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p31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8" name="Google Shape;458;p31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459" name="Google Shape;459;p31"/>
          <p:cNvPicPr preferRelativeResize="0"/>
          <p:nvPr/>
        </p:nvPicPr>
        <p:blipFill rotWithShape="1">
          <a:blip r:embed="rId4">
            <a:alphaModFix/>
          </a:blip>
          <a:srcRect b="8305" l="0" r="0" t="8305"/>
          <a:stretch/>
        </p:blipFill>
        <p:spPr>
          <a:xfrm flipH="1">
            <a:off x="247366" y="2651330"/>
            <a:ext cx="1400400" cy="6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1"/>
          <p:cNvPicPr preferRelativeResize="0"/>
          <p:nvPr/>
        </p:nvPicPr>
        <p:blipFill rotWithShape="1">
          <a:blip r:embed="rId5">
            <a:alphaModFix/>
          </a:blip>
          <a:srcRect b="8305" l="0" r="0" t="8305"/>
          <a:stretch/>
        </p:blipFill>
        <p:spPr>
          <a:xfrm flipH="1">
            <a:off x="247366" y="3961701"/>
            <a:ext cx="1400400" cy="6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 rotWithShape="1">
          <a:blip r:embed="rId6">
            <a:alphaModFix/>
          </a:blip>
          <a:srcRect b="8305" l="0" r="0" t="8305"/>
          <a:stretch/>
        </p:blipFill>
        <p:spPr>
          <a:xfrm flipH="1">
            <a:off x="247366" y="1340950"/>
            <a:ext cx="1400400" cy="6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 rotWithShape="1">
          <a:blip r:embed="rId7">
            <a:alphaModFix/>
          </a:blip>
          <a:srcRect b="8305" l="0" r="0" t="8305"/>
          <a:stretch/>
        </p:blipFill>
        <p:spPr>
          <a:xfrm>
            <a:off x="5157416" y="542925"/>
            <a:ext cx="1400400" cy="6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1"/>
          <p:cNvPicPr preferRelativeResize="0"/>
          <p:nvPr/>
        </p:nvPicPr>
        <p:blipFill rotWithShape="1">
          <a:blip r:embed="rId8">
            <a:alphaModFix/>
          </a:blip>
          <a:srcRect b="8305" l="0" r="0" t="8305"/>
          <a:stretch/>
        </p:blipFill>
        <p:spPr>
          <a:xfrm>
            <a:off x="7205516" y="542930"/>
            <a:ext cx="1400400" cy="69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31"/>
          <p:cNvCxnSpPr/>
          <p:nvPr/>
        </p:nvCxnSpPr>
        <p:spPr>
          <a:xfrm>
            <a:off x="356150" y="2377100"/>
            <a:ext cx="829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1"/>
          <p:cNvCxnSpPr/>
          <p:nvPr/>
        </p:nvCxnSpPr>
        <p:spPr>
          <a:xfrm>
            <a:off x="322350" y="3738775"/>
            <a:ext cx="829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1"/>
          <p:cNvSpPr txBox="1"/>
          <p:nvPr/>
        </p:nvSpPr>
        <p:spPr>
          <a:xfrm>
            <a:off x="4902175" y="1405350"/>
            <a:ext cx="38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1" lang="it" sz="2200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="1" lang="it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|| </a:t>
            </a:r>
            <a:r>
              <a:rPr b="1" lang="it" sz="22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1" lang="it" sz="22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lang="it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|| </a:t>
            </a:r>
            <a:r>
              <a:rPr b="1" lang="it" sz="22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OO</a:t>
            </a:r>
            <a:r>
              <a:rPr b="1" lang="it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|| </a:t>
            </a:r>
            <a:r>
              <a:rPr b="1" lang="it" sz="22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lang="it" sz="22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1" lang="it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|| </a:t>
            </a:r>
            <a:r>
              <a:rPr b="1" lang="it" sz="2200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="1" lang="it" sz="22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endParaRPr b="1" sz="22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31"/>
          <p:cNvSpPr txBox="1"/>
          <p:nvPr/>
        </p:nvSpPr>
        <p:spPr>
          <a:xfrm>
            <a:off x="4902175" y="2732813"/>
            <a:ext cx="38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BB</a:t>
            </a:r>
            <a:endParaRPr b="1" sz="2200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31"/>
          <p:cNvSpPr txBox="1"/>
          <p:nvPr/>
        </p:nvSpPr>
        <p:spPr>
          <a:xfrm>
            <a:off x="4902175" y="4080163"/>
            <a:ext cx="38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="1" lang="it" sz="22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lang="it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|| </a:t>
            </a:r>
            <a:r>
              <a:rPr b="1" lang="it" sz="2200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YY </a:t>
            </a:r>
            <a:r>
              <a:rPr b="1" lang="it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||</a:t>
            </a:r>
            <a:r>
              <a:rPr b="1" lang="it" sz="2200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it" sz="22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lang="it" sz="2200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endParaRPr b="1" sz="2200">
              <a:solidFill>
                <a:srgbClr val="F1C23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31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0" name="Google Shape;470;p31"/>
          <p:cNvPicPr preferRelativeResize="0"/>
          <p:nvPr/>
        </p:nvPicPr>
        <p:blipFill rotWithShape="1">
          <a:blip r:embed="rId9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1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72" name="Google Shape;472;p31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7150" y="542925"/>
            <a:ext cx="40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b="1" sz="2500"/>
          </a:p>
        </p:txBody>
      </p:sp>
      <p:sp>
        <p:nvSpPr>
          <p:cNvPr id="65" name="Google Shape;65;p14"/>
          <p:cNvSpPr txBox="1"/>
          <p:nvPr/>
        </p:nvSpPr>
        <p:spPr>
          <a:xfrm>
            <a:off x="57150" y="1076825"/>
            <a:ext cx="6579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the lizard species</a:t>
            </a:r>
            <a:endParaRPr b="1"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Rock-Paper-Scissors Pattern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the Godot Engine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the morphs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behaviours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4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</a:t>
            </a: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32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0" name="Google Shape;480;p32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1" name="Google Shape;4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2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483" name="Google Shape;483;p32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Nozioni sulle immagini digitali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484" name="Google Shape;484;p32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485" name="Google Shape;485;p32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32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7" name="Google Shape;487;p32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488" name="Google Shape;488;p32"/>
          <p:cNvSpPr txBox="1"/>
          <p:nvPr/>
        </p:nvSpPr>
        <p:spPr>
          <a:xfrm>
            <a:off x="57150" y="542925"/>
            <a:ext cx="40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b="1" sz="2500"/>
          </a:p>
        </p:txBody>
      </p:sp>
      <p:sp>
        <p:nvSpPr>
          <p:cNvPr id="489" name="Google Shape;489;p32"/>
          <p:cNvSpPr txBox="1"/>
          <p:nvPr/>
        </p:nvSpPr>
        <p:spPr>
          <a:xfrm>
            <a:off x="57150" y="1076825"/>
            <a:ext cx="6579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the lizard species</a:t>
            </a:r>
            <a:endParaRPr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Rock-Paper-Scissors Pattern</a:t>
            </a:r>
            <a:endParaRPr b="1"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the Godot Engine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the morphs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behaviours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32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1" name="Google Shape;491;p32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2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3" name="Google Shape;493;p32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4" name="Google Shape;4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901" y="334525"/>
            <a:ext cx="4567174" cy="4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977" y="1001100"/>
            <a:ext cx="447000" cy="9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724" y="734863"/>
            <a:ext cx="1461525" cy="14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977" y="2728650"/>
            <a:ext cx="447000" cy="9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749" y="2384025"/>
            <a:ext cx="1461525" cy="14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736" y="3056175"/>
            <a:ext cx="1461525" cy="14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5763" y="3004170"/>
            <a:ext cx="257400" cy="25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989" y="3433500"/>
            <a:ext cx="447000" cy="9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761" y="1717775"/>
            <a:ext cx="1461525" cy="14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002" y="2080375"/>
            <a:ext cx="447000" cy="9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3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0" name="Google Shape;510;p33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1" name="Google Shape;511;p33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2" name="Google Shape;51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3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514" name="Google Shape;514;p33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515" name="Google Shape;515;p33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Modelling behaviours: </a:t>
            </a:r>
            <a:r>
              <a:rPr b="1" lang="it" sz="2300">
                <a:solidFill>
                  <a:schemeClr val="dk1"/>
                </a:solidFill>
              </a:rPr>
              <a:t>deciding territory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33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Nozioni sulle immagini digitali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517" name="Google Shape;517;p33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8" name="Google Shape;518;p33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9" name="Google Shape;519;p33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520" name="Google Shape;520;p33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1" name="Google Shape;521;p33"/>
          <p:cNvPicPr preferRelativeResize="0"/>
          <p:nvPr/>
        </p:nvPicPr>
        <p:blipFill rotWithShape="1">
          <a:blip r:embed="rId8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3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23" name="Google Shape;523;p33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4" name="Google Shape;52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5763" y="2320070"/>
            <a:ext cx="257400" cy="25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5763" y="1622333"/>
            <a:ext cx="257400" cy="25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3"/>
          <p:cNvSpPr txBox="1"/>
          <p:nvPr/>
        </p:nvSpPr>
        <p:spPr>
          <a:xfrm>
            <a:off x="157050" y="1221525"/>
            <a:ext cx="37455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it" sz="1700">
                <a:solidFill>
                  <a:schemeClr val="dk2"/>
                </a:solidFill>
              </a:rPr>
              <a:t>A male will search the </a:t>
            </a:r>
            <a:r>
              <a:rPr lang="it" sz="1700">
                <a:solidFill>
                  <a:schemeClr val="dk2"/>
                </a:solidFill>
              </a:rPr>
              <a:t>highest</a:t>
            </a:r>
            <a:r>
              <a:rPr lang="it" sz="1700">
                <a:solidFill>
                  <a:schemeClr val="dk2"/>
                </a:solidFill>
              </a:rPr>
              <a:t> point </a:t>
            </a:r>
            <a:r>
              <a:rPr lang="it" sz="1700">
                <a:solidFill>
                  <a:schemeClr val="dk2"/>
                </a:solidFill>
              </a:rPr>
              <a:t>in the area around him</a:t>
            </a:r>
            <a:r>
              <a:rPr lang="it" sz="1700">
                <a:solidFill>
                  <a:schemeClr val="dk2"/>
                </a:solidFill>
              </a:rPr>
              <a:t>, reaching it and repeating the process.</a:t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it" sz="1700">
                <a:solidFill>
                  <a:schemeClr val="dk2"/>
                </a:solidFill>
              </a:rPr>
              <a:t>It will stop if it does not find a better point compared to where it stands or if it is tired of searching.</a:t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it" sz="1700">
                <a:solidFill>
                  <a:schemeClr val="dk2"/>
                </a:solidFill>
              </a:rPr>
              <a:t>What they find is not always the most strategic </a:t>
            </a:r>
            <a:r>
              <a:rPr lang="it" sz="1700">
                <a:solidFill>
                  <a:schemeClr val="dk2"/>
                </a:solidFill>
              </a:rPr>
              <a:t>point in the whole desert, but the local maximum.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329" y="1268324"/>
            <a:ext cx="4199499" cy="33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50" y="1264725"/>
            <a:ext cx="4199499" cy="33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4914" y="1265885"/>
            <a:ext cx="4199499" cy="33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4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6" name="Google Shape;536;p34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37" name="Google Shape;537;p34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8" name="Google Shape;53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4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540" name="Google Shape;540;p34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541" name="Google Shape;541;p34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Modelling behaviours: managing a </a:t>
            </a:r>
            <a:r>
              <a:rPr b="1" lang="it" sz="2300">
                <a:solidFill>
                  <a:schemeClr val="dk1"/>
                </a:solidFill>
              </a:rPr>
              <a:t>territory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34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Nozioni sulle immagini digitali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543" name="Google Shape;543;p34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4" name="Google Shape;544;p34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5" name="Google Shape;545;p34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546" name="Google Shape;546;p34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7" name="Google Shape;547;p34"/>
          <p:cNvPicPr preferRelativeResize="0"/>
          <p:nvPr/>
        </p:nvPicPr>
        <p:blipFill rotWithShape="1">
          <a:blip r:embed="rId7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9" name="Google Shape;549;p34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0" name="Google Shape;55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4"/>
          <p:cNvSpPr txBox="1"/>
          <p:nvPr/>
        </p:nvSpPr>
        <p:spPr>
          <a:xfrm>
            <a:off x="157050" y="1221525"/>
            <a:ext cx="45885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When a male has a territory, it roams around it.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When another male happens to create a territory overlapping another one, eventually a fight will ensue.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 one who wins will keep its territory, while the other will die and lose its.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8" name="Google Shape;558;p35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9" name="Google Shape;5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561" name="Google Shape;561;p35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562" name="Google Shape;562;p35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Modelling behaviours: </a:t>
            </a:r>
            <a:r>
              <a:rPr b="1" lang="it" sz="2300">
                <a:solidFill>
                  <a:schemeClr val="dk1"/>
                </a:solidFill>
              </a:rPr>
              <a:t>fighting ground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3" name="Google Shape;563;p35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Nozioni sulle immagini digitali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5" name="Google Shape;565;p35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6" name="Google Shape;566;p35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567" name="Google Shape;567;p35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8" name="Google Shape;568;p35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5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0" name="Google Shape;570;p35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1" name="Google Shape;5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8675" y="1460362"/>
            <a:ext cx="2882400" cy="274513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5"/>
          <p:cNvSpPr txBox="1"/>
          <p:nvPr/>
        </p:nvSpPr>
        <p:spPr>
          <a:xfrm>
            <a:off x="157050" y="1221525"/>
            <a:ext cx="52695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Males will enter a fight when trying to steal the territory of each other or when a sneaker is found by the owner of the territory.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 winner is decided by the size and morph of the lizard.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Orange males are the most likely to win.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 winner will return to its territory (if it has one), the loser will die.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6"/>
          <p:cNvPicPr preferRelativeResize="0"/>
          <p:nvPr/>
        </p:nvPicPr>
        <p:blipFill rotWithShape="1">
          <a:blip r:embed="rId3">
            <a:alphaModFix/>
          </a:blip>
          <a:srcRect b="9170" l="0" r="0" t="9170"/>
          <a:stretch/>
        </p:blipFill>
        <p:spPr>
          <a:xfrm>
            <a:off x="4884914" y="1265885"/>
            <a:ext cx="4199499" cy="33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6"/>
          <p:cNvPicPr preferRelativeResize="0"/>
          <p:nvPr/>
        </p:nvPicPr>
        <p:blipFill rotWithShape="1">
          <a:blip r:embed="rId4">
            <a:alphaModFix/>
          </a:blip>
          <a:srcRect b="9170" l="0" r="0" t="9170"/>
          <a:stretch/>
        </p:blipFill>
        <p:spPr>
          <a:xfrm>
            <a:off x="4884914" y="1265885"/>
            <a:ext cx="4199499" cy="33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6"/>
          <p:cNvPicPr preferRelativeResize="0"/>
          <p:nvPr/>
        </p:nvPicPr>
        <p:blipFill rotWithShape="1">
          <a:blip r:embed="rId5">
            <a:alphaModFix/>
          </a:blip>
          <a:srcRect b="9170" l="0" r="0" t="9170"/>
          <a:stretch/>
        </p:blipFill>
        <p:spPr>
          <a:xfrm>
            <a:off x="4884914" y="1265885"/>
            <a:ext cx="4199499" cy="33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6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3" name="Google Shape;583;p36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4" name="Google Shape;58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6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586" name="Google Shape;586;p36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587" name="Google Shape;587;p36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Modelling behaviours: dying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36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Nozioni sulle immagini digitali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589" name="Google Shape;589;p36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0" name="Google Shape;590;p36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1" name="Google Shape;591;p36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592" name="Google Shape;592;p36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3" name="Google Shape;593;p36"/>
          <p:cNvPicPr preferRelativeResize="0"/>
          <p:nvPr/>
        </p:nvPicPr>
        <p:blipFill rotWithShape="1">
          <a:blip r:embed="rId7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6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5" name="Google Shape;595;p36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6" name="Google Shape;59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6"/>
          <p:cNvSpPr txBox="1"/>
          <p:nvPr/>
        </p:nvSpPr>
        <p:spPr>
          <a:xfrm>
            <a:off x="157050" y="1221525"/>
            <a:ext cx="45885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When a male dies, the territory is erased, unless a yellow lizard takes the place of the owner (aka bluecoming).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When a territory is erased, all females in that territory will </a:t>
            </a:r>
            <a:r>
              <a:rPr lang="it" sz="1800">
                <a:solidFill>
                  <a:schemeClr val="dk2"/>
                </a:solidFill>
              </a:rPr>
              <a:t>search</a:t>
            </a:r>
            <a:r>
              <a:rPr lang="it" sz="1800">
                <a:solidFill>
                  <a:schemeClr val="dk2"/>
                </a:solidFill>
              </a:rPr>
              <a:t> for a new one.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7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3" name="Google Shape;603;p37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4" name="Google Shape;604;p37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5" name="Google Shape;6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7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07" name="Google Shape;607;p37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608" name="Google Shape;608;p37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Modelling behaviours: the </a:t>
            </a: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mysteries</a:t>
            </a: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 of love</a:t>
            </a:r>
            <a:endParaRPr b="1" sz="2500"/>
          </a:p>
        </p:txBody>
      </p:sp>
      <p:sp>
        <p:nvSpPr>
          <p:cNvPr id="609" name="Google Shape;609;p37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Nozioni sulle immagini digitali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610" name="Google Shape;610;p37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37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12" name="Google Shape;612;p37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13" name="Google Shape;613;p37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4" name="Google Shape;614;p37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7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16" name="Google Shape;616;p37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9149" y="1807525"/>
            <a:ext cx="3517351" cy="20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9149" y="1807525"/>
            <a:ext cx="3517351" cy="200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7"/>
          <p:cNvSpPr txBox="1"/>
          <p:nvPr/>
        </p:nvSpPr>
        <p:spPr>
          <a:xfrm>
            <a:off x="227825" y="1105475"/>
            <a:ext cx="50208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1" name="Google Shape;621;p37"/>
          <p:cNvSpPr txBox="1"/>
          <p:nvPr/>
        </p:nvSpPr>
        <p:spPr>
          <a:xfrm>
            <a:off x="157050" y="1221525"/>
            <a:ext cx="52695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Females can meet males by entering a territory or, when already in one, by encountering the owner or a yellow male.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They will decide to mate depending on the morph and size of the male.</a:t>
            </a:r>
            <a:r>
              <a:rPr lang="it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If the mating goes through, a child will be born shortly after. Otherwise, the female rejects the male, breaking its heart in the process.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7" name="Google Shape;627;p38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28" name="Google Shape;628;p38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9" name="Google Shape;6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8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631" name="Google Shape;631;p38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Nozioni sulle immagini digitali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632" name="Google Shape;632;p38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33" name="Google Shape;633;p38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4" name="Google Shape;634;p38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35" name="Google Shape;635;p38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36" name="Google Shape;636;p38"/>
          <p:cNvSpPr txBox="1"/>
          <p:nvPr/>
        </p:nvSpPr>
        <p:spPr>
          <a:xfrm>
            <a:off x="57150" y="542925"/>
            <a:ext cx="40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b="1" sz="2500"/>
          </a:p>
        </p:txBody>
      </p:sp>
      <p:sp>
        <p:nvSpPr>
          <p:cNvPr id="637" name="Google Shape;637;p38"/>
          <p:cNvSpPr txBox="1"/>
          <p:nvPr/>
        </p:nvSpPr>
        <p:spPr>
          <a:xfrm>
            <a:off x="57150" y="1076825"/>
            <a:ext cx="6579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the lizard species</a:t>
            </a:r>
            <a:endParaRPr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Rock-Paper-Scissors Pattern</a:t>
            </a:r>
            <a:endParaRPr b="1"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the Godot Engine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the morphs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behaviours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38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9" name="Google Shape;6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5" name="Google Shape;645;p39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46" name="Google Shape;646;p39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7" name="Google Shape;6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9"/>
          <p:cNvSpPr txBox="1"/>
          <p:nvPr>
            <p:ph idx="12" type="sldNum"/>
          </p:nvPr>
        </p:nvSpPr>
        <p:spPr>
          <a:xfrm>
            <a:off x="8821100" y="4925700"/>
            <a:ext cx="3228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649" name="Google Shape;649;p39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13240" y="1199675"/>
            <a:ext cx="72699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have modeled the rock-paper-scissors mating behavior of the peculiar </a:t>
            </a:r>
            <a:r>
              <a:rPr i="1"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“Uta stansburiana”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lizard species.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implement our model we have used the Godot Engine which allowed us to model our population in a 3D environment. 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observing simulations of our model we have seen the typical rock-paper-scissors population oscillating behavior between the various morphs.</a:t>
            </a:r>
            <a:endParaRPr/>
          </a:p>
        </p:txBody>
      </p:sp>
      <p:sp>
        <p:nvSpPr>
          <p:cNvPr id="651" name="Google Shape;651;p39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652" name="Google Shape;652;p39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53" name="Google Shape;653;p39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4" name="Google Shape;654;p39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5" name="Google Shape;655;p39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56" name="Google Shape;656;p39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7" name="Google Shape;657;p39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39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9" name="Google Shape;659;p39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0" name="Google Shape;6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6" name="Google Shape;666;p40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8" name="Google Shape;6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8821100" y="4925700"/>
            <a:ext cx="3228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670" name="Google Shape;670;p40"/>
          <p:cNvSpPr txBox="1"/>
          <p:nvPr/>
        </p:nvSpPr>
        <p:spPr>
          <a:xfrm>
            <a:off x="1340850" y="1872150"/>
            <a:ext cx="6462300" cy="139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4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</a:t>
            </a:r>
            <a:r>
              <a:rPr b="1" lang="it" sz="4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</a:t>
            </a:r>
            <a:r>
              <a:rPr b="1" lang="it" sz="4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your attention!</a:t>
            </a:r>
            <a:endParaRPr b="1" sz="4300">
              <a:solidFill>
                <a:schemeClr val="dk1"/>
              </a:solidFill>
            </a:endParaRPr>
          </a:p>
        </p:txBody>
      </p:sp>
      <p:sp>
        <p:nvSpPr>
          <p:cNvPr id="671" name="Google Shape;671;p40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672" name="Google Shape;672;p40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4" name="Google Shape;674;p40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75" name="Google Shape;675;p40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76" name="Google Shape;676;p40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7" name="Google Shape;677;p40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0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79" name="Google Shape;679;p40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0" name="Google Shape;6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1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6" name="Google Shape;686;p41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87" name="Google Shape;687;p41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8" name="Google Shape;6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1"/>
          <p:cNvSpPr txBox="1"/>
          <p:nvPr>
            <p:ph idx="12" type="sldNum"/>
          </p:nvPr>
        </p:nvSpPr>
        <p:spPr>
          <a:xfrm>
            <a:off x="8821100" y="4925700"/>
            <a:ext cx="3228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690" name="Google Shape;690;p41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Bloopers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1" name="Google Shape;691;p41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692" name="Google Shape;692;p41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93" name="Google Shape;693;p41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4" name="Google Shape;694;p41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95" name="Google Shape;695;p41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696" name="Google Shape;696;p41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7" name="Google Shape;697;p41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1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99" name="Google Shape;699;p41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0" name="Google Shape;7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12325"/>
            <a:ext cx="4371551" cy="31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1"/>
          <p:cNvPicPr preferRelativeResize="0"/>
          <p:nvPr/>
        </p:nvPicPr>
        <p:blipFill rotWithShape="1">
          <a:blip r:embed="rId6">
            <a:alphaModFix/>
          </a:blip>
          <a:srcRect b="11107" l="0" r="0" t="11107"/>
          <a:stretch/>
        </p:blipFill>
        <p:spPr>
          <a:xfrm>
            <a:off x="4703425" y="1095575"/>
            <a:ext cx="4371551" cy="3125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1"/>
          <p:cNvSpPr txBox="1"/>
          <p:nvPr/>
        </p:nvSpPr>
        <p:spPr>
          <a:xfrm>
            <a:off x="506825" y="4326375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Fighting beyond boundaries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04" name="Google Shape;704;p41"/>
          <p:cNvSpPr txBox="1"/>
          <p:nvPr/>
        </p:nvSpPr>
        <p:spPr>
          <a:xfrm>
            <a:off x="5057850" y="4318000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Love and War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81" name="Google Shape;81;p15"/>
          <p:cNvSpPr txBox="1"/>
          <p:nvPr/>
        </p:nvSpPr>
        <p:spPr>
          <a:xfrm>
            <a:off x="57150" y="542925"/>
            <a:ext cx="40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b="1" sz="2500"/>
          </a:p>
        </p:txBody>
      </p:sp>
      <p:sp>
        <p:nvSpPr>
          <p:cNvPr id="82" name="Google Shape;82;p15"/>
          <p:cNvSpPr txBox="1"/>
          <p:nvPr/>
        </p:nvSpPr>
        <p:spPr>
          <a:xfrm>
            <a:off x="57150" y="1076825"/>
            <a:ext cx="6579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the lizard species</a:t>
            </a:r>
            <a:endParaRPr b="1"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Rock-Paper-Scissors Pattern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the Godot Engine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the morphs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behaviours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5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84" name="Google Shape;84;p15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7" name="Google Shape;87;p15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2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0" name="Google Shape;710;p42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11" name="Google Shape;711;p42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2" name="Google Shape;7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2"/>
          <p:cNvSpPr txBox="1"/>
          <p:nvPr>
            <p:ph idx="12" type="sldNum"/>
          </p:nvPr>
        </p:nvSpPr>
        <p:spPr>
          <a:xfrm>
            <a:off x="8821100" y="4925700"/>
            <a:ext cx="3228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714" name="Google Shape;714;p42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Bloopers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42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716" name="Google Shape;716;p42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717" name="Google Shape;717;p42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8" name="Google Shape;718;p42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19" name="Google Shape;719;p42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720" name="Google Shape;720;p42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1" name="Google Shape;721;p42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2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23" name="Google Shape;723;p42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4" name="Google Shape;7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2"/>
          <p:cNvPicPr preferRelativeResize="0"/>
          <p:nvPr/>
        </p:nvPicPr>
        <p:blipFill rotWithShape="1">
          <a:blip r:embed="rId5">
            <a:alphaModFix/>
          </a:blip>
          <a:srcRect b="16576" l="0" r="0" t="16583"/>
          <a:stretch/>
        </p:blipFill>
        <p:spPr>
          <a:xfrm>
            <a:off x="564265" y="1164900"/>
            <a:ext cx="3547811" cy="310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2"/>
          <p:cNvPicPr preferRelativeResize="0"/>
          <p:nvPr/>
        </p:nvPicPr>
        <p:blipFill rotWithShape="1">
          <a:blip r:embed="rId6">
            <a:alphaModFix/>
          </a:blip>
          <a:srcRect b="0" l="10715" r="10723" t="0"/>
          <a:stretch/>
        </p:blipFill>
        <p:spPr>
          <a:xfrm>
            <a:off x="4703425" y="1095575"/>
            <a:ext cx="4371552" cy="312562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2"/>
          <p:cNvSpPr txBox="1"/>
          <p:nvPr/>
        </p:nvSpPr>
        <p:spPr>
          <a:xfrm>
            <a:off x="506825" y="4326375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1D Desert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28" name="Google Shape;728;p42"/>
          <p:cNvSpPr txBox="1"/>
          <p:nvPr/>
        </p:nvSpPr>
        <p:spPr>
          <a:xfrm>
            <a:off x="5057850" y="4318000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Attack of the giant lizard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3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4" name="Google Shape;734;p43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35" name="Google Shape;735;p43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6" name="Google Shape;7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3"/>
          <p:cNvSpPr txBox="1"/>
          <p:nvPr>
            <p:ph idx="12" type="sldNum"/>
          </p:nvPr>
        </p:nvSpPr>
        <p:spPr>
          <a:xfrm>
            <a:off x="8821100" y="4925700"/>
            <a:ext cx="3228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738" name="Google Shape;738;p43"/>
          <p:cNvSpPr txBox="1"/>
          <p:nvPr/>
        </p:nvSpPr>
        <p:spPr>
          <a:xfrm>
            <a:off x="57150" y="542925"/>
            <a:ext cx="88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Bloopers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9" name="Google Shape;739;p43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Conclusioni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740" name="Google Shape;740;p43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741" name="Google Shape;741;p43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2" name="Google Shape;742;p43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43" name="Google Shape;743;p43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744" name="Google Shape;744;p43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5" name="Google Shape;745;p43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3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47" name="Google Shape;747;p43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8" name="Google Shape;7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3"/>
          <p:cNvSpPr txBox="1"/>
          <p:nvPr/>
        </p:nvSpPr>
        <p:spPr>
          <a:xfrm>
            <a:off x="343250" y="4367113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You spin me round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750" name="Google Shape;750;p43"/>
          <p:cNvPicPr preferRelativeResize="0"/>
          <p:nvPr/>
        </p:nvPicPr>
        <p:blipFill rotWithShape="1">
          <a:blip r:embed="rId5">
            <a:alphaModFix/>
          </a:blip>
          <a:srcRect b="16590" l="23385" r="37795" t="24703"/>
          <a:stretch/>
        </p:blipFill>
        <p:spPr>
          <a:xfrm>
            <a:off x="277225" y="1094002"/>
            <a:ext cx="3662699" cy="315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3"/>
          <p:cNvPicPr preferRelativeResize="0"/>
          <p:nvPr/>
        </p:nvPicPr>
        <p:blipFill rotWithShape="1">
          <a:blip r:embed="rId6">
            <a:alphaModFix/>
          </a:blip>
          <a:srcRect b="0" l="0" r="21439" t="0"/>
          <a:stretch/>
        </p:blipFill>
        <p:spPr>
          <a:xfrm>
            <a:off x="4602900" y="1095575"/>
            <a:ext cx="4263875" cy="31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3"/>
          <p:cNvSpPr txBox="1"/>
          <p:nvPr/>
        </p:nvSpPr>
        <p:spPr>
          <a:xfrm>
            <a:off x="4903487" y="4367113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Carnival in May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102" name="Google Shape;102;p16"/>
          <p:cNvSpPr txBox="1"/>
          <p:nvPr/>
        </p:nvSpPr>
        <p:spPr>
          <a:xfrm>
            <a:off x="57150" y="542925"/>
            <a:ext cx="541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Introduction to the lizard species</a:t>
            </a:r>
            <a:endParaRPr b="1" sz="2500"/>
          </a:p>
        </p:txBody>
      </p:sp>
      <p:sp>
        <p:nvSpPr>
          <p:cNvPr id="103" name="Google Shape;103;p16"/>
          <p:cNvSpPr txBox="1"/>
          <p:nvPr/>
        </p:nvSpPr>
        <p:spPr>
          <a:xfrm>
            <a:off x="139975" y="1068550"/>
            <a:ext cx="5670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“Uta stansburiana”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a species of side-blotched lizards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mainly known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the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peculiar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behaviour of the three different male morphs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acquiring mates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morph is characterized by the color of their neck: Orange, Blue or Yellow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live in deserts near the western part of the United States or in Northern Mexico.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105" name="Google Shape;105;p16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8" name="Google Shape;108;p16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350" y="839950"/>
            <a:ext cx="2814300" cy="195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550" y="2953725"/>
            <a:ext cx="2626401" cy="17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038300" y="2469225"/>
            <a:ext cx="50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126" name="Google Shape;126;p17"/>
          <p:cNvSpPr txBox="1"/>
          <p:nvPr/>
        </p:nvSpPr>
        <p:spPr>
          <a:xfrm>
            <a:off x="57150" y="542925"/>
            <a:ext cx="40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b="1" sz="2500"/>
          </a:p>
        </p:txBody>
      </p:sp>
      <p:sp>
        <p:nvSpPr>
          <p:cNvPr id="127" name="Google Shape;127;p17"/>
          <p:cNvSpPr txBox="1"/>
          <p:nvPr/>
        </p:nvSpPr>
        <p:spPr>
          <a:xfrm>
            <a:off x="57150" y="1076825"/>
            <a:ext cx="6579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the lizard species</a:t>
            </a:r>
            <a:endParaRPr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Rock-Paper-Scissors Pattern</a:t>
            </a:r>
            <a:endParaRPr b="1"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the Godot Engine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the morphs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behaviours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17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129" name="Google Shape;129;p17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2" name="Google Shape;132;p17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147" name="Google Shape;147;p18"/>
          <p:cNvSpPr txBox="1"/>
          <p:nvPr/>
        </p:nvSpPr>
        <p:spPr>
          <a:xfrm>
            <a:off x="57150" y="542925"/>
            <a:ext cx="461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Rock-Paper-Scissors Pattern</a:t>
            </a:r>
            <a:endParaRPr b="1" sz="2500"/>
          </a:p>
        </p:txBody>
      </p:sp>
      <p:sp>
        <p:nvSpPr>
          <p:cNvPr id="148" name="Google Shape;148;p18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149" name="Google Shape;149;p18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8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474" y="1112325"/>
            <a:ext cx="1825050" cy="12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62" y="3269118"/>
            <a:ext cx="1825050" cy="12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438" y="3269119"/>
            <a:ext cx="2308399" cy="15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3417750" y="3545350"/>
            <a:ext cx="2308500" cy="67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 rot="8100000">
            <a:off x="1782243" y="2318760"/>
            <a:ext cx="1878217" cy="67924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 flipH="1" rot="2700000">
            <a:off x="5313943" y="2284648"/>
            <a:ext cx="1878217" cy="6792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7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0" name="Google Shape;170;p19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173" name="Google Shape;173;p19"/>
          <p:cNvSpPr txBox="1"/>
          <p:nvPr/>
        </p:nvSpPr>
        <p:spPr>
          <a:xfrm>
            <a:off x="57150" y="542925"/>
            <a:ext cx="40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b="1" sz="2500"/>
          </a:p>
        </p:txBody>
      </p:sp>
      <p:sp>
        <p:nvSpPr>
          <p:cNvPr id="174" name="Google Shape;174;p19"/>
          <p:cNvSpPr txBox="1"/>
          <p:nvPr/>
        </p:nvSpPr>
        <p:spPr>
          <a:xfrm>
            <a:off x="57150" y="1076825"/>
            <a:ext cx="6579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the lizard species</a:t>
            </a:r>
            <a:endParaRPr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Rock-Paper-Scissors Pattern</a:t>
            </a:r>
            <a:endParaRPr b="1"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the Godot Engine</a:t>
            </a:r>
            <a:endParaRPr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the morphs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behaviours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19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176" name="Google Shape;176;p19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9" name="Google Shape;179;p19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180" name="Google Shape;180;p19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1" name="Google Shape;191;p20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194" name="Google Shape;194;p20"/>
          <p:cNvSpPr txBox="1"/>
          <p:nvPr/>
        </p:nvSpPr>
        <p:spPr>
          <a:xfrm>
            <a:off x="57150" y="542925"/>
            <a:ext cx="503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Using the Godot Engine</a:t>
            </a:r>
            <a:endParaRPr b="1" sz="2500"/>
          </a:p>
        </p:txBody>
      </p:sp>
      <p:sp>
        <p:nvSpPr>
          <p:cNvPr id="195" name="Google Shape;195;p20"/>
          <p:cNvSpPr txBox="1"/>
          <p:nvPr/>
        </p:nvSpPr>
        <p:spPr>
          <a:xfrm>
            <a:off x="57150" y="1030200"/>
            <a:ext cx="60279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decided to use the Godot Engine instead of the more common NetLogo language because: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a 3D engine we were able to have a better visualization of habitats, showing hills and slopes.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customizability of GDScript allowed us to better model the complex behaviour of the various morph and interactions between them.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were able to code more realistics and precise physics for our lizards.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desert is procedurally generated in each run.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0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197" name="Google Shape;197;p20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0" name="Google Shape;200;p20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925" y="1030198"/>
            <a:ext cx="1238350" cy="1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5" name="Google Shape;205;p20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6">
            <a:alphaModFix/>
          </a:blip>
          <a:srcRect b="0" l="0" r="0" t="4652"/>
          <a:stretch/>
        </p:blipFill>
        <p:spPr>
          <a:xfrm>
            <a:off x="6237450" y="2504125"/>
            <a:ext cx="2754150" cy="17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4" name="Google Shape;214;p21"/>
          <p:cNvSpPr txBox="1"/>
          <p:nvPr>
            <p:ph idx="1" type="subTitle"/>
          </p:nvPr>
        </p:nvSpPr>
        <p:spPr>
          <a:xfrm>
            <a:off x="343250" y="42925"/>
            <a:ext cx="17619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Università di Pisa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Dipartimento di Informatica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19713"/>
            <a:ext cx="322905" cy="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>
            <p:ph idx="12" type="sldNum"/>
          </p:nvPr>
        </p:nvSpPr>
        <p:spPr>
          <a:xfrm>
            <a:off x="8886600" y="4925700"/>
            <a:ext cx="257400" cy="2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fld id="{00000000-1234-1234-1234-123412341234}" type="slidenum">
              <a:rPr lang="it" sz="847"/>
              <a:t>‹#›</a:t>
            </a:fld>
            <a:endParaRPr sz="847"/>
          </a:p>
        </p:txBody>
      </p:sp>
      <p:sp>
        <p:nvSpPr>
          <p:cNvPr id="217" name="Google Shape;217;p21"/>
          <p:cNvSpPr txBox="1"/>
          <p:nvPr/>
        </p:nvSpPr>
        <p:spPr>
          <a:xfrm>
            <a:off x="57150" y="542925"/>
            <a:ext cx="400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 b="1" sz="2500"/>
          </a:p>
        </p:txBody>
      </p:sp>
      <p:sp>
        <p:nvSpPr>
          <p:cNvPr id="218" name="Google Shape;218;p21"/>
          <p:cNvSpPr txBox="1"/>
          <p:nvPr/>
        </p:nvSpPr>
        <p:spPr>
          <a:xfrm>
            <a:off x="57150" y="1076825"/>
            <a:ext cx="6579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the lizard species</a:t>
            </a:r>
            <a:endParaRPr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Rock-Paper-Scissors Pattern</a:t>
            </a:r>
            <a:endParaRPr b="1"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the Godot Engine</a:t>
            </a:r>
            <a:endParaRPr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the morphs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</a:t>
            </a: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behaviours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AutoNum type="arabicPeriod"/>
            </a:pPr>
            <a:r>
              <a:rPr lang="it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1"/>
          <p:cNvSpPr txBox="1"/>
          <p:nvPr>
            <p:ph type="ctrTitle"/>
          </p:nvPr>
        </p:nvSpPr>
        <p:spPr>
          <a:xfrm>
            <a:off x="-12" y="4944750"/>
            <a:ext cx="28143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 al progetto</a:t>
            </a:r>
            <a:endParaRPr b="1" sz="850">
              <a:solidFill>
                <a:srgbClr val="434343"/>
              </a:solidFill>
            </a:endParaRPr>
          </a:p>
        </p:txBody>
      </p:sp>
      <p:sp>
        <p:nvSpPr>
          <p:cNvPr id="220" name="Google Shape;220;p21"/>
          <p:cNvSpPr txBox="1"/>
          <p:nvPr>
            <p:ph type="ctrTitle"/>
          </p:nvPr>
        </p:nvSpPr>
        <p:spPr>
          <a:xfrm>
            <a:off x="7205525" y="4944750"/>
            <a:ext cx="17619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Presentata da: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0" y="4876502"/>
            <a:ext cx="9144000" cy="2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3" name="Google Shape;223;p21"/>
          <p:cNvSpPr txBox="1"/>
          <p:nvPr>
            <p:ph type="ctrTitle"/>
          </p:nvPr>
        </p:nvSpPr>
        <p:spPr>
          <a:xfrm>
            <a:off x="6084900" y="4944750"/>
            <a:ext cx="2882400" cy="2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Presented by:</a:t>
            </a:r>
            <a:r>
              <a:rPr b="1" lang="it"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Alessandro Scala and Salvatore Salerno</a:t>
            </a:r>
            <a:endParaRPr sz="850">
              <a:solidFill>
                <a:srgbClr val="434343"/>
              </a:solidFill>
            </a:endParaRPr>
          </a:p>
        </p:txBody>
      </p: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 b="0" l="3427" r="3427" t="0"/>
          <a:stretch/>
        </p:blipFill>
        <p:spPr>
          <a:xfrm>
            <a:off x="82680" y="81228"/>
            <a:ext cx="322900" cy="2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/>
          <p:nvPr/>
        </p:nvSpPr>
        <p:spPr>
          <a:xfrm>
            <a:off x="0" y="5425"/>
            <a:ext cx="91440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7" name="Google Shape;227;p21"/>
          <p:cNvSpPr txBox="1"/>
          <p:nvPr>
            <p:ph idx="1" type="subTitle"/>
          </p:nvPr>
        </p:nvSpPr>
        <p:spPr>
          <a:xfrm>
            <a:off x="374093" y="66207"/>
            <a:ext cx="27075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it" sz="800">
                <a:latin typeface="Helvetica Neue"/>
                <a:ea typeface="Helvetica Neue"/>
                <a:cs typeface="Helvetica Neue"/>
                <a:sym typeface="Helvetica Neue"/>
              </a:rPr>
              <a:t>Computation Models for Complex Systems</a:t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2" y="66200"/>
            <a:ext cx="385628" cy="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